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p4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0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 b="def" i="def"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 b="def" i="def"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8" name="Shape 1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DingBat_HD.png" descr="DingBat_H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8040" y="5264150"/>
            <a:ext cx="7408720" cy="3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/>
          <p:nvPr>
            <p:ph type="title"/>
          </p:nvPr>
        </p:nvSpPr>
        <p:spPr>
          <a:xfrm>
            <a:off x="1841500" y="2273300"/>
            <a:ext cx="9321800" cy="2819400"/>
          </a:xfrm>
          <a:prstGeom prst="rect">
            <a:avLst/>
          </a:prstGeom>
        </p:spPr>
        <p:txBody>
          <a:bodyPr anchor="b"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1841500" y="5905500"/>
            <a:ext cx="9321800" cy="140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sz="half" idx="21"/>
          </p:nvPr>
        </p:nvSpPr>
        <p:spPr>
          <a:xfrm>
            <a:off x="2362200" y="927100"/>
            <a:ext cx="8288422" cy="583780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1841500" y="6985000"/>
            <a:ext cx="9321800" cy="1231900"/>
          </a:xfrm>
          <a:prstGeom prst="rect">
            <a:avLst/>
          </a:prstGeom>
        </p:spPr>
        <p:txBody>
          <a:bodyPr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841500" y="8204200"/>
            <a:ext cx="93218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xfrm>
            <a:off x="1270000" y="3771900"/>
            <a:ext cx="10464800" cy="2209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mage"/>
          <p:cNvSpPr/>
          <p:nvPr>
            <p:ph type="pic" idx="21"/>
          </p:nvPr>
        </p:nvSpPr>
        <p:spPr>
          <a:xfrm>
            <a:off x="5808344" y="1714500"/>
            <a:ext cx="9491595" cy="66852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774700" y="2717800"/>
            <a:ext cx="6045200" cy="2438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quarter" idx="1"/>
          </p:nvPr>
        </p:nvSpPr>
        <p:spPr>
          <a:xfrm>
            <a:off x="774700" y="5168900"/>
            <a:ext cx="6045200" cy="2755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Body Level One…"/>
          <p:cNvSpPr txBox="1"/>
          <p:nvPr>
            <p:ph type="body" idx="1"/>
          </p:nvPr>
        </p:nvSpPr>
        <p:spPr>
          <a:xfrm>
            <a:off x="1270000" y="2984500"/>
            <a:ext cx="10464800" cy="5715000"/>
          </a:xfrm>
          <a:prstGeom prst="rect">
            <a:avLst/>
          </a:prstGeom>
        </p:spPr>
        <p:txBody>
          <a:bodyPr/>
          <a:lstStyle>
            <a:lvl1pPr marL="419100" indent="-419100">
              <a:spcBef>
                <a:spcPts val="2800"/>
              </a:spcBef>
              <a:buBlip>
                <a:blip r:embed="rId3"/>
              </a:buBlip>
              <a:defRPr sz="3600"/>
            </a:lvl1pPr>
            <a:lvl2pPr marL="838200" indent="-419100">
              <a:spcBef>
                <a:spcPts val="2800"/>
              </a:spcBef>
              <a:buBlip>
                <a:blip r:embed="rId3"/>
              </a:buBlip>
              <a:defRPr sz="3600"/>
            </a:lvl2pPr>
            <a:lvl3pPr marL="1257300" indent="-419100">
              <a:spcBef>
                <a:spcPts val="2800"/>
              </a:spcBef>
              <a:buBlip>
                <a:blip r:embed="rId3"/>
              </a:buBlip>
              <a:defRPr sz="3600"/>
            </a:lvl3pPr>
            <a:lvl4pPr marL="1676400" indent="-419100">
              <a:spcBef>
                <a:spcPts val="2800"/>
              </a:spcBef>
              <a:buBlip>
                <a:blip r:embed="rId3"/>
              </a:buBlip>
              <a:defRPr sz="3600"/>
            </a:lvl4pPr>
            <a:lvl5pPr marL="2095500" indent="-419100">
              <a:spcBef>
                <a:spcPts val="2800"/>
              </a:spcBef>
              <a:buBlip>
                <a:blip r:embed="rId3"/>
              </a:buBlip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Image"/>
          <p:cNvSpPr/>
          <p:nvPr>
            <p:ph type="pic" sz="half" idx="21"/>
          </p:nvPr>
        </p:nvSpPr>
        <p:spPr>
          <a:xfrm>
            <a:off x="6553200" y="3302000"/>
            <a:ext cx="7639099" cy="538046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sz="half" idx="1"/>
          </p:nvPr>
        </p:nvSpPr>
        <p:spPr>
          <a:xfrm>
            <a:off x="1270000" y="2984500"/>
            <a:ext cx="5257800" cy="5715000"/>
          </a:xfrm>
          <a:prstGeom prst="rect">
            <a:avLst/>
          </a:prstGeom>
        </p:spPr>
        <p:txBody>
          <a:bodyPr/>
          <a:lstStyle>
            <a:lvl1pPr marL="419100" indent="-419100">
              <a:spcBef>
                <a:spcPts val="2800"/>
              </a:spcBef>
              <a:buBlip>
                <a:blip r:embed="rId3"/>
              </a:buBlip>
              <a:defRPr sz="3600"/>
            </a:lvl1pPr>
            <a:lvl2pPr marL="838200" indent="-419100">
              <a:spcBef>
                <a:spcPts val="2800"/>
              </a:spcBef>
              <a:buBlip>
                <a:blip r:embed="rId3"/>
              </a:buBlip>
              <a:defRPr sz="3600"/>
            </a:lvl2pPr>
            <a:lvl3pPr marL="1257300" indent="-419100">
              <a:spcBef>
                <a:spcPts val="2800"/>
              </a:spcBef>
              <a:buBlip>
                <a:blip r:embed="rId3"/>
              </a:buBlip>
              <a:defRPr sz="3600"/>
            </a:lvl3pPr>
            <a:lvl4pPr marL="1676400" indent="-419100">
              <a:spcBef>
                <a:spcPts val="2800"/>
              </a:spcBef>
              <a:buBlip>
                <a:blip r:embed="rId3"/>
              </a:buBlip>
              <a:defRPr sz="3600"/>
            </a:lvl4pPr>
            <a:lvl5pPr marL="2095500" indent="-419100">
              <a:spcBef>
                <a:spcPts val="2800"/>
              </a:spcBef>
              <a:buBlip>
                <a:blip r:embed="rId3"/>
              </a:buBlip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Image"/>
          <p:cNvSpPr/>
          <p:nvPr>
            <p:ph type="pic" sz="quarter" idx="21"/>
          </p:nvPr>
        </p:nvSpPr>
        <p:spPr>
          <a:xfrm>
            <a:off x="6464449" y="4914900"/>
            <a:ext cx="5943601" cy="395595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quarter" idx="22"/>
          </p:nvPr>
        </p:nvSpPr>
        <p:spPr>
          <a:xfrm>
            <a:off x="6402423" y="873315"/>
            <a:ext cx="5892801" cy="415049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Image"/>
          <p:cNvSpPr/>
          <p:nvPr>
            <p:ph type="pic" sz="half" idx="23"/>
          </p:nvPr>
        </p:nvSpPr>
        <p:spPr>
          <a:xfrm>
            <a:off x="926338" y="647700"/>
            <a:ext cx="5639563" cy="865059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–Johnny Appleseed"/>
          <p:cNvSpPr/>
          <p:nvPr>
            <p:ph type="body" sz="quarter" idx="2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5" name="“Type a quote here.”"/>
          <p:cNvSpPr/>
          <p:nvPr>
            <p:ph type="body" sz="quarter" idx="22"/>
          </p:nvPr>
        </p:nvSpPr>
        <p:spPr>
          <a:xfrm>
            <a:off x="1270000" y="4241800"/>
            <a:ext cx="10464800" cy="736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240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Image"/>
          <p:cNvSpPr/>
          <p:nvPr>
            <p:ph type="pic" idx="21"/>
          </p:nvPr>
        </p:nvSpPr>
        <p:spPr>
          <a:xfrm>
            <a:off x="-809244" y="-147478"/>
            <a:ext cx="15032479" cy="105878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270000" y="825500"/>
            <a:ext cx="10464800" cy="810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270000" y="749300"/>
            <a:ext cx="10464800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4600" y="9359900"/>
            <a:ext cx="368301" cy="4318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i="0" sz="2000">
                <a:solidFill>
                  <a:srgbClr val="F3F1D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80000"/>
                    </a:srgbClr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8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9pPr>
    </p:titleStyle>
    <p:bodyStyle>
      <a:lvl1pPr marL="4826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9652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14478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19304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24130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28956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33782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38608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4343400" marR="0" indent="-482600" algn="l" defTabSz="584200" rtl="0" latinLnBrk="0">
        <a:lnSpc>
          <a:spcPct val="120000"/>
        </a:lnSpc>
        <a:spcBef>
          <a:spcPts val="32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42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More on Bible Prophecy"/>
          <p:cNvSpPr txBox="1"/>
          <p:nvPr>
            <p:ph type="ctrTitle"/>
          </p:nvPr>
        </p:nvSpPr>
        <p:spPr>
          <a:xfrm>
            <a:off x="1841500" y="2197100"/>
            <a:ext cx="9321800" cy="2819400"/>
          </a:xfrm>
          <a:prstGeom prst="rect">
            <a:avLst/>
          </a:prstGeom>
        </p:spPr>
        <p:txBody>
          <a:bodyPr/>
          <a:lstStyle/>
          <a:p>
            <a:pPr/>
            <a:r>
              <a:t>More on Bible Prophecy</a:t>
            </a:r>
          </a:p>
        </p:txBody>
      </p:sp>
      <p:sp>
        <p:nvSpPr>
          <p:cNvPr id="121" name="The Miracle of Israel…"/>
          <p:cNvSpPr txBox="1"/>
          <p:nvPr>
            <p:ph type="subTitle" sz="quarter" idx="1"/>
          </p:nvPr>
        </p:nvSpPr>
        <p:spPr>
          <a:xfrm>
            <a:off x="1841500" y="5905500"/>
            <a:ext cx="9321800" cy="1854200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The Miracle of Israel</a:t>
            </a:r>
          </a:p>
          <a:p>
            <a:pPr/>
            <a:r>
              <a:t>(and God’s Covenant to them)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The Miracle of Israel.mp4" descr="The Miracle of Israel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96823" y="2443227"/>
            <a:ext cx="11011154" cy="6193775"/>
          </a:xfrm>
          <a:prstGeom prst="rect">
            <a:avLst/>
          </a:prstGeom>
        </p:spPr>
      </p:pic>
      <p:sp>
        <p:nvSpPr>
          <p:cNvPr id="124" name="The rebirth of Israel was a miracle!"/>
          <p:cNvSpPr txBox="1"/>
          <p:nvPr>
            <p:ph type="title"/>
          </p:nvPr>
        </p:nvSpPr>
        <p:spPr>
          <a:xfrm>
            <a:off x="924697" y="722830"/>
            <a:ext cx="11155406" cy="1387187"/>
          </a:xfrm>
          <a:prstGeom prst="rect">
            <a:avLst/>
          </a:prstGeom>
        </p:spPr>
        <p:txBody>
          <a:bodyPr/>
          <a:lstStyle>
            <a:lvl1pPr defTabSz="502412">
              <a:defRPr sz="5848">
                <a:effectLst>
                  <a:outerShdw sx="100000" sy="100000" kx="0" ky="0" algn="b" rotWithShape="0" blurRad="10922" dist="10922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The rebirth of Israel was a miracle!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71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ome Covenants in the Bib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defRPr sz="6596">
                <a:effectLst>
                  <a:outerShdw sx="100000" sy="100000" kx="0" ky="0" algn="b" rotWithShape="0" blurRad="12319" dist="12319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Some Covenants in the Bible</a:t>
            </a:r>
          </a:p>
        </p:txBody>
      </p:sp>
      <p:sp>
        <p:nvSpPr>
          <p:cNvPr id="127" name="Some are conditional (God does His part and we do ours)…"/>
          <p:cNvSpPr txBox="1"/>
          <p:nvPr>
            <p:ph type="body" sz="half" idx="1"/>
          </p:nvPr>
        </p:nvSpPr>
        <p:spPr>
          <a:xfrm>
            <a:off x="1270000" y="3136900"/>
            <a:ext cx="10464800" cy="37084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Some are conditional (God does His part and we do ours)</a:t>
            </a:r>
          </a:p>
          <a:p>
            <a:pPr>
              <a:buBlip>
                <a:blip r:embed="rId2"/>
              </a:buBlip>
            </a:pPr>
            <a:r>
              <a:t>Some are NOT conditional (God does His part regardless of what we do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ome examples of Bible Covena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5508">
                <a:effectLst>
                  <a:outerShdw sx="100000" sy="100000" kx="0" ky="0" algn="b" rotWithShape="0" blurRad="10287" dist="10287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Some examples of Bible Covenants</a:t>
            </a:r>
          </a:p>
        </p:txBody>
      </p:sp>
      <p:sp>
        <p:nvSpPr>
          <p:cNvPr id="130" name="With Adam before and after the Fall (Genesis 2:16; 3:17-19)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With Adam before and after the Fall (Genesis 2:16; 3:17-19))</a:t>
            </a:r>
          </a:p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With Noah (Genesis 9:1-17)</a:t>
            </a:r>
          </a:p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With Abraham (Genesis 12:1-3)</a:t>
            </a:r>
          </a:p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With David (2 Samuel 7:4-16)</a:t>
            </a:r>
          </a:p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With the nation of Israel</a:t>
            </a:r>
          </a:p>
          <a:p>
            <a:pPr lvl="1" marL="536447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Before the promised land  (Deuteronomy 28)</a:t>
            </a:r>
          </a:p>
          <a:p>
            <a:pPr lvl="1" marL="536447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On their way to the promised land ((Exodus 19:5-6)</a:t>
            </a:r>
          </a:p>
          <a:p>
            <a:pPr lvl="1" marL="536447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After entering the promised land (Joshua 24:15)</a:t>
            </a:r>
          </a:p>
          <a:p>
            <a:pPr marL="268223" indent="-268223" defTabSz="373887">
              <a:spcBef>
                <a:spcPts val="1700"/>
              </a:spcBef>
              <a:buBlip>
                <a:blip r:embed="rId2"/>
              </a:buBlip>
              <a:defRPr sz="2304">
                <a:effectLst>
                  <a:outerShdw sx="100000" sy="100000" kx="0" ky="0" algn="b" rotWithShape="0" blurRad="16256" dist="8128" dir="5400000">
                    <a:srgbClr val="FFFFFF"/>
                  </a:outerShdw>
                </a:effectLst>
              </a:defRPr>
            </a:pPr>
            <a:r>
              <a:t>A brand new Covenant promised to Israel (Jeremiah 31:31-35)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2"/>
      <p:bldP build="whole" bldLvl="1" animBg="1" rev="0" advAuto="0" spid="12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" descr="Image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816100" y="2698750"/>
            <a:ext cx="9372600" cy="6286500"/>
          </a:xfrm>
          <a:prstGeom prst="rect">
            <a:avLst/>
          </a:prstGeom>
        </p:spPr>
      </p:pic>
      <p:sp>
        <p:nvSpPr>
          <p:cNvPr id="133" name="A word on Isra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word on Israel</a:t>
            </a:r>
          </a:p>
        </p:txBody>
      </p:sp>
      <p:sp>
        <p:nvSpPr>
          <p:cNvPr id="134" name="No other nation in history has been destroyed and scattered and later come together and restore their language and customs"/>
          <p:cNvSpPr txBox="1"/>
          <p:nvPr>
            <p:ph type="body" sz="quarter" idx="1"/>
          </p:nvPr>
        </p:nvSpPr>
        <p:spPr>
          <a:xfrm>
            <a:off x="2354039" y="6956024"/>
            <a:ext cx="8296722" cy="1651001"/>
          </a:xfrm>
          <a:prstGeom prst="rect">
            <a:avLst/>
          </a:prstGeom>
          <a:gradFill>
            <a:gsLst>
              <a:gs pos="0">
                <a:schemeClr val="accent1">
                  <a:satOff val="-17010"/>
                  <a:lumOff val="14363"/>
                </a:schemeClr>
              </a:gs>
              <a:gs pos="100000">
                <a:schemeClr val="accent1">
                  <a:satOff val="3916"/>
                  <a:lumOff val="-15931"/>
                </a:schemeClr>
              </a:gs>
            </a:gsLst>
            <a:lin ang="5400000"/>
          </a:gradFill>
        </p:spPr>
        <p:txBody>
          <a:bodyPr/>
          <a:lstStyle>
            <a:lvl1pPr marL="0" indent="0" algn="ctr" defTabSz="479044">
              <a:spcBef>
                <a:spcPts val="2200"/>
              </a:spcBef>
              <a:buSzTx/>
              <a:buNone/>
              <a:defRPr sz="2952">
                <a:solidFill>
                  <a:srgbClr val="FFFFFF"/>
                </a:solidFill>
                <a:effectLst>
                  <a:outerShdw sx="100000" sy="100000" kx="0" ky="0" algn="b" rotWithShape="0" blurRad="20828" dist="10414" dir="5400000">
                    <a:srgbClr val="FFFFFF"/>
                  </a:outerShdw>
                </a:effectLst>
              </a:defRPr>
            </a:lvl1pPr>
          </a:lstStyle>
          <a:p>
            <a:pPr/>
            <a:r>
              <a:t>No other nation in history has been destroyed and scattered and later come together and restore their language and customs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" descr="Image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834253" y="4189069"/>
            <a:ext cx="7310550" cy="4715562"/>
          </a:xfrm>
          <a:prstGeom prst="rect">
            <a:avLst/>
          </a:prstGeom>
        </p:spPr>
      </p:pic>
      <p:sp>
        <p:nvSpPr>
          <p:cNvPr id="137" name="The scattered people will be few in number…"/>
          <p:cNvSpPr txBox="1"/>
          <p:nvPr>
            <p:ph type="title"/>
          </p:nvPr>
        </p:nvSpPr>
        <p:spPr>
          <a:xfrm>
            <a:off x="1027385" y="1282700"/>
            <a:ext cx="10950030" cy="2438400"/>
          </a:xfrm>
          <a:prstGeom prst="rect">
            <a:avLst/>
          </a:prstGeom>
        </p:spPr>
        <p:txBody>
          <a:bodyPr/>
          <a:lstStyle/>
          <a:p>
            <a:pPr defTabSz="508254">
              <a:defRPr sz="5916">
                <a:effectLst>
                  <a:outerShdw sx="100000" sy="100000" kx="0" ky="0" algn="b" rotWithShape="0" blurRad="11049" dist="11049" dir="16200000">
                    <a:srgbClr val="000000">
                      <a:alpha val="50000"/>
                    </a:srgbClr>
                  </a:outerShdw>
                </a:effectLst>
              </a:defRPr>
            </a:pPr>
            <a:r>
              <a:t>The scattered people will be few in number</a:t>
            </a:r>
          </a:p>
          <a:p>
            <a:pPr defTabSz="508254">
              <a:defRPr sz="3393">
                <a:effectLst>
                  <a:outerShdw sx="100000" sy="100000" kx="0" ky="0" algn="b" rotWithShape="0" blurRad="11049" dist="11049" dir="16200000">
                    <a:srgbClr val="000000">
                      <a:alpha val="50000"/>
                    </a:srgbClr>
                  </a:outerShdw>
                </a:effectLst>
              </a:defRPr>
            </a:pPr>
            <a:r>
              <a:t>(Deuteronomy 4:27)</a:t>
            </a:r>
          </a:p>
        </p:txBody>
      </p:sp>
      <p:sp>
        <p:nvSpPr>
          <p:cNvPr id="138" name="There are now only 14 million Jews in a world of 7 billion!"/>
          <p:cNvSpPr txBox="1"/>
          <p:nvPr>
            <p:ph type="body" sz="quarter" idx="1"/>
          </p:nvPr>
        </p:nvSpPr>
        <p:spPr>
          <a:xfrm>
            <a:off x="889000" y="4203700"/>
            <a:ext cx="3922763" cy="3993902"/>
          </a:xfrm>
          <a:prstGeom prst="rect">
            <a:avLst/>
          </a:prstGeom>
        </p:spPr>
        <p:txBody>
          <a:bodyPr/>
          <a:lstStyle>
            <a:lvl1pPr>
              <a:defRPr sz="4200">
                <a:solidFill>
                  <a:srgbClr val="586770"/>
                </a:solidFill>
              </a:defRPr>
            </a:lvl1pPr>
          </a:lstStyle>
          <a:p>
            <a:pPr/>
            <a:r>
              <a:t>There are now only 14 million Jews in a world of 7 billion!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" descr="Image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16100" y="5050361"/>
            <a:ext cx="4668217" cy="3786239"/>
          </a:xfrm>
          <a:prstGeom prst="rect">
            <a:avLst/>
          </a:prstGeom>
        </p:spPr>
      </p:pic>
      <p:pic>
        <p:nvPicPr>
          <p:cNvPr id="141" name="Image" descr="Image"/>
          <p:cNvPicPr>
            <a:picLocks noChangeAspect="0"/>
          </p:cNvPicPr>
          <p:nvPr>
            <p:ph type="pic" idx="23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1159035" y="1841636"/>
            <a:ext cx="5401208" cy="7035664"/>
          </a:xfrm>
          <a:prstGeom prst="rect">
            <a:avLst/>
          </a:prstGeom>
        </p:spPr>
      </p:pic>
      <p:sp>
        <p:nvSpPr>
          <p:cNvPr id="142" name="They will be persecuted…"/>
          <p:cNvSpPr txBox="1"/>
          <p:nvPr/>
        </p:nvSpPr>
        <p:spPr>
          <a:xfrm>
            <a:off x="3112262" y="-285751"/>
            <a:ext cx="6780277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</a:p>
          <a:p>
            <a:pPr>
              <a:defRPr sz="6000">
                <a:solidFill>
                  <a:srgbClr val="000000"/>
                </a:solidFill>
              </a:defRPr>
            </a:pPr>
            <a:r>
              <a:t>They will be persecuted</a:t>
            </a:r>
          </a:p>
          <a:p>
            <a:pPr>
              <a:defRPr sz="3500">
                <a:solidFill>
                  <a:srgbClr val="000000"/>
                </a:solidFill>
              </a:defRPr>
            </a:pPr>
            <a:r>
              <a:t>(Leviticus 26:3)</a:t>
            </a:r>
          </a:p>
        </p:txBody>
      </p:sp>
      <p:pic>
        <p:nvPicPr>
          <p:cNvPr id="143" name="Image" descr="Image"/>
          <p:cNvPicPr>
            <a:picLocks noChangeAspect="0"/>
          </p:cNvPicPr>
          <p:nvPr>
            <p:ph type="pic" idx="22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763873" y="1891471"/>
            <a:ext cx="4759878" cy="3140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Video Miracle of Israel #1 - Aftermath of the Holocaust.mp4" descr="Video Miracle of Israel #1 - Aftermath of the Holocaust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247602" y="510952"/>
            <a:ext cx="8509596" cy="6382196"/>
          </a:xfrm>
          <a:prstGeom prst="rect">
            <a:avLst/>
          </a:prstGeom>
        </p:spPr>
      </p:pic>
      <p:sp>
        <p:nvSpPr>
          <p:cNvPr id="146" name="A Holocaust of unimaginable evil"/>
          <p:cNvSpPr txBox="1"/>
          <p:nvPr>
            <p:ph type="title"/>
          </p:nvPr>
        </p:nvSpPr>
        <p:spPr>
          <a:xfrm>
            <a:off x="1841500" y="7584990"/>
            <a:ext cx="9321800" cy="1231901"/>
          </a:xfrm>
          <a:prstGeom prst="rect">
            <a:avLst/>
          </a:prstGeom>
        </p:spPr>
        <p:txBody>
          <a:bodyPr/>
          <a:lstStyle>
            <a:lvl1pPr defTabSz="397256">
              <a:defRPr sz="5168">
                <a:effectLst>
                  <a:outerShdw sx="100000" sy="100000" kx="0" ky="0" algn="b" rotWithShape="0" blurRad="17272" dist="17272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A Holocaust of unimaginable evil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720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" descr="Image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937251" y="2599398"/>
            <a:ext cx="9333498" cy="6340284"/>
          </a:xfrm>
          <a:prstGeom prst="rect">
            <a:avLst/>
          </a:prstGeom>
        </p:spPr>
      </p:pic>
      <p:sp>
        <p:nvSpPr>
          <p:cNvPr id="149" name="They will return to the land…"/>
          <p:cNvSpPr txBox="1"/>
          <p:nvPr>
            <p:ph type="title"/>
          </p:nvPr>
        </p:nvSpPr>
        <p:spPr>
          <a:xfrm>
            <a:off x="1116926" y="694134"/>
            <a:ext cx="10974148" cy="2006572"/>
          </a:xfrm>
          <a:prstGeom prst="rect">
            <a:avLst/>
          </a:prstGeom>
        </p:spPr>
        <p:txBody>
          <a:bodyPr/>
          <a:lstStyle/>
          <a:p>
            <a:pPr/>
            <a:r>
              <a:t>They will return to the land</a:t>
            </a:r>
          </a:p>
          <a:p>
            <a:pPr>
              <a:defRPr sz="3800"/>
            </a:pPr>
            <a:r>
              <a:t>(Jeremiah 29:14, 31:7-9; Ezekiel 37:12; Zechariah 8:8)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817092" y="1476176"/>
            <a:ext cx="9370434" cy="68011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he language and culture will be restored!"/>
          <p:cNvSpPr txBox="1"/>
          <p:nvPr>
            <p:ph type="ctrTitle"/>
          </p:nvPr>
        </p:nvSpPr>
        <p:spPr>
          <a:xfrm>
            <a:off x="1841500" y="1536436"/>
            <a:ext cx="9321800" cy="2386283"/>
          </a:xfrm>
          <a:prstGeom prst="rect">
            <a:avLst/>
          </a:prstGeom>
        </p:spPr>
        <p:txBody>
          <a:bodyPr/>
          <a:lstStyle>
            <a:lvl1pPr defTabSz="554990">
              <a:defRPr sz="7219">
                <a:effectLst>
                  <a:outerShdw sx="100000" sy="100000" kx="0" ky="0" algn="b" rotWithShape="0" blurRad="24130" dist="2413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The language and culture will be restored!</a:t>
            </a:r>
          </a:p>
        </p:txBody>
      </p:sp>
      <p:sp>
        <p:nvSpPr>
          <p:cNvPr id="154" name="(Zephaniah 3:9)"/>
          <p:cNvSpPr txBox="1"/>
          <p:nvPr>
            <p:ph type="subTitle" sz="quarter" idx="1"/>
          </p:nvPr>
        </p:nvSpPr>
        <p:spPr>
          <a:xfrm>
            <a:off x="1841500" y="3760532"/>
            <a:ext cx="9321800" cy="1409701"/>
          </a:xfrm>
          <a:prstGeom prst="rect">
            <a:avLst/>
          </a:prstGeom>
        </p:spPr>
        <p:txBody>
          <a:bodyPr/>
          <a:lstStyle>
            <a:lvl1pPr>
              <a:defRPr sz="5700"/>
            </a:lvl1pPr>
          </a:lstStyle>
          <a:p>
            <a:pPr/>
            <a:r>
              <a:t>(Zephaniah 3:9)</a:t>
            </a:r>
          </a:p>
        </p:txBody>
      </p:sp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9950" y="5751767"/>
            <a:ext cx="6184900" cy="256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A handful of volunteer pilots against 40,000,000 Arabs!!!"/>
          <p:cNvSpPr txBox="1"/>
          <p:nvPr>
            <p:ph type="title"/>
          </p:nvPr>
        </p:nvSpPr>
        <p:spPr>
          <a:xfrm>
            <a:off x="1203555" y="587832"/>
            <a:ext cx="10597690" cy="1980498"/>
          </a:xfrm>
          <a:prstGeom prst="rect">
            <a:avLst/>
          </a:prstGeom>
        </p:spPr>
        <p:txBody>
          <a:bodyPr/>
          <a:lstStyle>
            <a:lvl1pPr defTabSz="537463">
              <a:defRPr sz="6256">
                <a:effectLst>
                  <a:outerShdw sx="100000" sy="100000" kx="0" ky="0" algn="b" rotWithShape="0" blurRad="11684" dist="11684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A handful of volunteer pilots against 40,000,000 Arabs!!!</a:t>
            </a:r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6707" y="2719482"/>
            <a:ext cx="9171452" cy="6142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" descr="Image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324100" y="3136900"/>
            <a:ext cx="8356600" cy="5410200"/>
          </a:xfrm>
          <a:prstGeom prst="rect">
            <a:avLst/>
          </a:prstGeom>
        </p:spPr>
      </p:pic>
      <p:sp>
        <p:nvSpPr>
          <p:cNvPr id="161" name="They will be a great n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They will be a great nation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0"/>
          </p:cNvPicPr>
          <p:nvPr>
            <p:ph type="pic" idx="2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14906" y="749300"/>
            <a:ext cx="7350386" cy="5018877"/>
          </a:xfrm>
          <a:prstGeom prst="rect">
            <a:avLst/>
          </a:prstGeom>
        </p:spPr>
      </p:pic>
      <p:grpSp>
        <p:nvGrpSpPr>
          <p:cNvPr id="166" name="Image"/>
          <p:cNvGrpSpPr/>
          <p:nvPr/>
        </p:nvGrpSpPr>
        <p:grpSpPr>
          <a:xfrm>
            <a:off x="7245739" y="745676"/>
            <a:ext cx="5045685" cy="3796963"/>
            <a:chOff x="0" y="0"/>
            <a:chExt cx="5045683" cy="3796961"/>
          </a:xfrm>
        </p:grpSpPr>
        <p:pic>
          <p:nvPicPr>
            <p:cNvPr id="16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25400" y="25400"/>
              <a:ext cx="4994884" cy="37461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4" name="Image" descr="Imag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5045684" cy="3796963"/>
            </a:xfrm>
            <a:prstGeom prst="rect">
              <a:avLst/>
            </a:prstGeom>
            <a:effectLst/>
          </p:spPr>
        </p:pic>
      </p:grpSp>
      <p:pic>
        <p:nvPicPr>
          <p:cNvPr id="16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3450" y="4953000"/>
            <a:ext cx="5860860" cy="3886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90550" y="4149932"/>
            <a:ext cx="6208889" cy="4656666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hey will be prosperous"/>
          <p:cNvSpPr txBox="1"/>
          <p:nvPr>
            <p:ph type="title" idx="4294967295"/>
          </p:nvPr>
        </p:nvSpPr>
        <p:spPr>
          <a:xfrm>
            <a:off x="1841500" y="6488235"/>
            <a:ext cx="9321800" cy="2819401"/>
          </a:xfrm>
          <a:prstGeom prst="rect">
            <a:avLst/>
          </a:prstGeom>
        </p:spPr>
        <p:txBody>
          <a:bodyPr anchor="b"/>
          <a:lstStyle>
            <a:lvl1pPr defTabSz="549148">
              <a:defRPr sz="7144">
                <a:solidFill>
                  <a:srgbClr val="FFFFFF"/>
                </a:solidFill>
                <a:effectLst>
                  <a:outerShdw sx="100000" sy="100000" kx="0" ky="0" algn="b" rotWithShape="0" blurRad="23876" dist="23876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They will be prosperous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 final though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satOff val="12463"/>
                    <a:lumOff val="-11496"/>
                  </a:schemeClr>
                </a:solidFill>
              </a:defRPr>
            </a:lvl1pPr>
          </a:lstStyle>
          <a:p>
            <a:pPr/>
            <a:r>
              <a:t>A final thought</a:t>
            </a:r>
          </a:p>
        </p:txBody>
      </p:sp>
      <p:sp>
        <p:nvSpPr>
          <p:cNvPr id="172" name="If the Bible’s prophecies of Jesus, Israel and the world are true, why don’t we all take it more seriously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>
                <a:solidFill>
                  <a:schemeClr val="accent5">
                    <a:satOff val="12463"/>
                    <a:lumOff val="-11496"/>
                  </a:schemeClr>
                </a:solidFill>
              </a:defRPr>
            </a:pPr>
            <a:r>
              <a:t>If the Bible’s prophecies of Jesus, Israel and the world are true, why don’t we all take it more seriously?</a:t>
            </a:r>
          </a:p>
          <a:p>
            <a:pPr marL="0" indent="0" algn="ctr">
              <a:buSzTx/>
              <a:buNone/>
              <a:defRPr>
                <a:solidFill>
                  <a:schemeClr val="accent5">
                    <a:satOff val="12463"/>
                    <a:lumOff val="-11496"/>
                  </a:schemeClr>
                </a:solidFill>
              </a:defRPr>
            </a:pPr>
            <a:r>
              <a:t>“For everything that was written in the past was written to teach us, so that through endurance and the encouragement of the Scriptures we might have hope.”  (Romans 15:4)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